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0279975" cy="42808525"/>
  <p:notesSz cx="6669088" cy="9926638"/>
  <p:defaultTextStyle>
    <a:defPPr>
      <a:defRPr lang="fr-FR"/>
    </a:defPPr>
    <a:lvl1pPr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026872" indent="-1584980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055277" indent="-3171494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6083684" indent="-4758008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8112089" indent="-6344522" algn="l" defTabSz="4055277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09459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651350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093242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535133" algn="l" defTabSz="883783" rtl="0" eaLnBrk="1" latinLnBrk="0" hangingPunct="1">
      <a:defRPr sz="8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82" autoAdjust="0"/>
    <p:restoredTop sz="90444" autoAdjust="0"/>
  </p:normalViewPr>
  <p:slideViewPr>
    <p:cSldViewPr>
      <p:cViewPr>
        <p:scale>
          <a:sx n="75" d="100"/>
          <a:sy n="75" d="100"/>
        </p:scale>
        <p:origin x="-96" y="11496"/>
      </p:cViewPr>
      <p:guideLst>
        <p:guide orient="horz" pos="13483"/>
        <p:guide pos="95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1848" y="-84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012" cy="496888"/>
          </a:xfrm>
          <a:prstGeom prst="rect">
            <a:avLst/>
          </a:prstGeom>
        </p:spPr>
        <p:txBody>
          <a:bodyPr vert="horz" lIns="62623" tIns="31312" rIns="62623" bIns="31312" rtlCol="0"/>
          <a:lstStyle>
            <a:lvl1pPr algn="l">
              <a:defRPr sz="8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7596" y="0"/>
            <a:ext cx="2890012" cy="496888"/>
          </a:xfrm>
          <a:prstGeom prst="rect">
            <a:avLst/>
          </a:prstGeom>
        </p:spPr>
        <p:txBody>
          <a:bodyPr vert="horz" lIns="62623" tIns="31312" rIns="62623" bIns="31312" rtlCol="0"/>
          <a:lstStyle>
            <a:lvl1pPr algn="r">
              <a:defRPr sz="800"/>
            </a:lvl1pPr>
          </a:lstStyle>
          <a:p>
            <a:fld id="{A8D85182-884B-4CF9-BB4A-EE6A9BF93B43}" type="datetimeFigureOut">
              <a:rPr lang="zh-CN" altLang="en-US" smtClean="0"/>
              <a:t>5/12/14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890012" cy="496886"/>
          </a:xfrm>
          <a:prstGeom prst="rect">
            <a:avLst/>
          </a:prstGeom>
        </p:spPr>
        <p:txBody>
          <a:bodyPr vert="horz" lIns="62623" tIns="31312" rIns="62623" bIns="31312" rtlCol="0" anchor="b"/>
          <a:lstStyle>
            <a:lvl1pPr algn="l">
              <a:defRPr sz="8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7596" y="9428164"/>
            <a:ext cx="2890012" cy="496886"/>
          </a:xfrm>
          <a:prstGeom prst="rect">
            <a:avLst/>
          </a:prstGeom>
        </p:spPr>
        <p:txBody>
          <a:bodyPr vert="horz" lIns="62623" tIns="31312" rIns="62623" bIns="31312" rtlCol="0" anchor="b"/>
          <a:lstStyle>
            <a:lvl1pPr algn="r">
              <a:defRPr sz="800"/>
            </a:lvl1pPr>
          </a:lstStyle>
          <a:p>
            <a:fld id="{AC4F009B-AE27-4B24-A239-30F5DD801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15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/>
          <a:lstStyle>
            <a:lvl1pPr algn="l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993" y="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/>
          <a:lstStyle>
            <a:lvl1pPr algn="r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7916C43-AFFE-4F2C-9864-72764BA0B5EA}" type="datetimeFigureOut">
              <a:rPr lang="fr-FR"/>
              <a:pPr>
                <a:defRPr/>
              </a:pPr>
              <a:t>5/12/14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019300" y="744538"/>
            <a:ext cx="2630488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3" tIns="45712" rIns="91423" bIns="45712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8"/>
          </a:xfrm>
          <a:prstGeom prst="rect">
            <a:avLst/>
          </a:prstGeom>
        </p:spPr>
        <p:txBody>
          <a:bodyPr vert="horz" lIns="91423" tIns="45712" rIns="91423" bIns="45712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01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 anchor="b"/>
          <a:lstStyle>
            <a:lvl1pPr algn="l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993" y="9428011"/>
            <a:ext cx="2889938" cy="496331"/>
          </a:xfrm>
          <a:prstGeom prst="rect">
            <a:avLst/>
          </a:prstGeom>
        </p:spPr>
        <p:txBody>
          <a:bodyPr vert="horz" lIns="91423" tIns="45712" rIns="91423" bIns="45712" rtlCol="0" anchor="b"/>
          <a:lstStyle>
            <a:lvl1pPr algn="r" defTabSz="419622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85E624D-03D5-41F2-BC39-0B21EA7B141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138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2026872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4055277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6083684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8112089" algn="l" defTabSz="4055277" rtl="0" eaLnBrk="0" fontAlgn="base" hangingPunct="0">
      <a:spcBef>
        <a:spcPct val="30000"/>
      </a:spcBef>
      <a:spcAft>
        <a:spcPct val="0"/>
      </a:spcAft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10141193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12169434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14197671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6225910" algn="l" defTabSz="4056478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019300" y="744538"/>
            <a:ext cx="2630488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196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Base pour concevoir votre poster EURECOM.</a:t>
            </a:r>
          </a:p>
          <a:p>
            <a:pPr defTabSz="4196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Le service COM est à votre disposition pour toute </a:t>
            </a:r>
            <a:r>
              <a:rPr lang="fr-FR" smtClean="0"/>
              <a:t>aide complémentaire</a:t>
            </a:r>
            <a:endParaRPr lang="fr-FR" dirty="0" smtClean="0"/>
          </a:p>
          <a:p>
            <a:pPr defTabSz="4196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dirty="0" smtClean="0"/>
          </a:p>
        </p:txBody>
      </p:sp>
      <p:sp>
        <p:nvSpPr>
          <p:cNvPr id="51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194982" fontAlgn="base">
              <a:spcBef>
                <a:spcPct val="0"/>
              </a:spcBef>
              <a:spcAft>
                <a:spcPct val="0"/>
              </a:spcAft>
              <a:defRPr/>
            </a:pPr>
            <a:fld id="{AE3ECFB8-AD4B-4E06-806E-55FCCC3FC827}" type="slidenum">
              <a:rPr lang="fr-FR" smtClean="0"/>
              <a:pPr defTabSz="4194982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 7"/>
          <p:cNvSpPr/>
          <p:nvPr userDrawn="1"/>
        </p:nvSpPr>
        <p:spPr>
          <a:xfrm>
            <a:off x="7354142" y="-46138"/>
            <a:ext cx="22904694" cy="3957461"/>
          </a:xfrm>
          <a:custGeom>
            <a:avLst/>
            <a:gdLst>
              <a:gd name="connsiteX0" fmla="*/ 0 w 20453684"/>
              <a:gd name="connsiteY0" fmla="*/ 3946358 h 3994484"/>
              <a:gd name="connsiteX1" fmla="*/ 866274 w 20453684"/>
              <a:gd name="connsiteY1" fmla="*/ 0 h 3994484"/>
              <a:gd name="connsiteX2" fmla="*/ 20453684 w 20453684"/>
              <a:gd name="connsiteY2" fmla="*/ 0 h 3994484"/>
              <a:gd name="connsiteX3" fmla="*/ 20453684 w 20453684"/>
              <a:gd name="connsiteY3" fmla="*/ 3994484 h 3994484"/>
              <a:gd name="connsiteX4" fmla="*/ 48126 w 20453684"/>
              <a:gd name="connsiteY4" fmla="*/ 3994484 h 3994484"/>
              <a:gd name="connsiteX5" fmla="*/ 0 w 20453684"/>
              <a:gd name="connsiteY5" fmla="*/ 3946358 h 39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53684" h="3994484">
                <a:moveTo>
                  <a:pt x="0" y="3946358"/>
                </a:moveTo>
                <a:lnTo>
                  <a:pt x="866274" y="0"/>
                </a:lnTo>
                <a:lnTo>
                  <a:pt x="20453684" y="0"/>
                </a:lnTo>
                <a:lnTo>
                  <a:pt x="20453684" y="3994484"/>
                </a:lnTo>
                <a:lnTo>
                  <a:pt x="48126" y="3994484"/>
                </a:lnTo>
                <a:lnTo>
                  <a:pt x="0" y="39463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78" tIns="44190" rIns="88378" bIns="44190" anchor="ctr"/>
          <a:lstStyle/>
          <a:p>
            <a:pPr algn="ctr" defTabSz="4056478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6" name="Connecteur droit 8"/>
          <p:cNvCxnSpPr>
            <a:stCxn id="5" idx="4"/>
          </p:cNvCxnSpPr>
          <p:nvPr userDrawn="1"/>
        </p:nvCxnSpPr>
        <p:spPr>
          <a:xfrm flipV="1">
            <a:off x="7408034" y="3850504"/>
            <a:ext cx="22871941" cy="608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necteur droit 9"/>
          <p:cNvCxnSpPr/>
          <p:nvPr userDrawn="1"/>
        </p:nvCxnSpPr>
        <p:spPr>
          <a:xfrm>
            <a:off x="7498326" y="3496072"/>
            <a:ext cx="22781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10"/>
          <p:cNvCxnSpPr/>
          <p:nvPr userDrawn="1"/>
        </p:nvCxnSpPr>
        <p:spPr>
          <a:xfrm>
            <a:off x="7498325" y="3143739"/>
            <a:ext cx="228773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Forme libre 11"/>
          <p:cNvSpPr/>
          <p:nvPr userDrawn="1"/>
        </p:nvSpPr>
        <p:spPr>
          <a:xfrm>
            <a:off x="9801830" y="40799386"/>
            <a:ext cx="20478146" cy="2009139"/>
          </a:xfrm>
          <a:custGeom>
            <a:avLst/>
            <a:gdLst>
              <a:gd name="connsiteX0" fmla="*/ 0 w 20453684"/>
              <a:gd name="connsiteY0" fmla="*/ 3946358 h 3994484"/>
              <a:gd name="connsiteX1" fmla="*/ 866274 w 20453684"/>
              <a:gd name="connsiteY1" fmla="*/ 0 h 3994484"/>
              <a:gd name="connsiteX2" fmla="*/ 20453684 w 20453684"/>
              <a:gd name="connsiteY2" fmla="*/ 0 h 3994484"/>
              <a:gd name="connsiteX3" fmla="*/ 20453684 w 20453684"/>
              <a:gd name="connsiteY3" fmla="*/ 3994484 h 3994484"/>
              <a:gd name="connsiteX4" fmla="*/ 48126 w 20453684"/>
              <a:gd name="connsiteY4" fmla="*/ 3994484 h 3994484"/>
              <a:gd name="connsiteX5" fmla="*/ 0 w 20453684"/>
              <a:gd name="connsiteY5" fmla="*/ 3946358 h 399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53684" h="3994484">
                <a:moveTo>
                  <a:pt x="0" y="3946358"/>
                </a:moveTo>
                <a:lnTo>
                  <a:pt x="866274" y="0"/>
                </a:lnTo>
                <a:lnTo>
                  <a:pt x="20453684" y="0"/>
                </a:lnTo>
                <a:lnTo>
                  <a:pt x="20453684" y="3994484"/>
                </a:lnTo>
                <a:lnTo>
                  <a:pt x="48126" y="3994484"/>
                </a:lnTo>
                <a:lnTo>
                  <a:pt x="0" y="39463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78" tIns="44190" rIns="88378" bIns="44190" anchor="ctr"/>
          <a:lstStyle/>
          <a:p>
            <a:pPr algn="ctr" defTabSz="4056478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0" name="Forme libre 12"/>
          <p:cNvSpPr/>
          <p:nvPr userDrawn="1"/>
        </p:nvSpPr>
        <p:spPr>
          <a:xfrm>
            <a:off x="-23363" y="40788900"/>
            <a:ext cx="10661853" cy="2019626"/>
          </a:xfrm>
          <a:custGeom>
            <a:avLst/>
            <a:gdLst>
              <a:gd name="connsiteX0" fmla="*/ 6991350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6991350 w 7886700"/>
              <a:gd name="connsiteY4" fmla="*/ 2038350 h 2038350"/>
              <a:gd name="connsiteX0" fmla="*/ 6991350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6991350 w 7886700"/>
              <a:gd name="connsiteY4" fmla="*/ 2038350 h 2038350"/>
              <a:gd name="connsiteX0" fmla="*/ 6991350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6991350 w 7886700"/>
              <a:gd name="connsiteY4" fmla="*/ 2038350 h 2038350"/>
              <a:gd name="connsiteX0" fmla="*/ 7185854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7185854 w 7886700"/>
              <a:gd name="connsiteY4" fmla="*/ 2038350 h 2038350"/>
              <a:gd name="connsiteX0" fmla="*/ 7380358 w 7886700"/>
              <a:gd name="connsiteY0" fmla="*/ 2038350 h 2038350"/>
              <a:gd name="connsiteX1" fmla="*/ 7886700 w 7886700"/>
              <a:gd name="connsiteY1" fmla="*/ 19050 h 2038350"/>
              <a:gd name="connsiteX2" fmla="*/ 0 w 7886700"/>
              <a:gd name="connsiteY2" fmla="*/ 0 h 2038350"/>
              <a:gd name="connsiteX3" fmla="*/ 0 w 7886700"/>
              <a:gd name="connsiteY3" fmla="*/ 2019300 h 2038350"/>
              <a:gd name="connsiteX4" fmla="*/ 7380358 w 7886700"/>
              <a:gd name="connsiteY4" fmla="*/ 203835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700" h="2038350">
                <a:moveTo>
                  <a:pt x="7380358" y="2038350"/>
                </a:moveTo>
                <a:lnTo>
                  <a:pt x="7886700" y="19050"/>
                </a:lnTo>
                <a:lnTo>
                  <a:pt x="0" y="0"/>
                </a:lnTo>
                <a:lnTo>
                  <a:pt x="0" y="2019300"/>
                </a:lnTo>
                <a:lnTo>
                  <a:pt x="7380358" y="20383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78" tIns="44190" rIns="88378" bIns="44190" anchor="ctr"/>
          <a:lstStyle/>
          <a:p>
            <a:pPr defTabSz="4056478" fontAlgn="auto">
              <a:spcBef>
                <a:spcPts val="0"/>
              </a:spcBef>
              <a:spcAft>
                <a:spcPts val="0"/>
              </a:spcAft>
              <a:tabLst>
                <a:tab pos="2154695" algn="l"/>
              </a:tabLst>
              <a:defRPr/>
            </a:pPr>
            <a:r>
              <a:rPr lang="fr-FR" sz="3000" b="1" dirty="0" smtClean="0"/>
              <a:t>	EURECOM</a:t>
            </a:r>
            <a:r>
              <a:rPr lang="fr-FR" sz="3000" dirty="0" smtClean="0"/>
              <a:t> – Campus SophiaTech, </a:t>
            </a:r>
          </a:p>
          <a:p>
            <a:pPr defTabSz="4056478" fontAlgn="auto">
              <a:spcBef>
                <a:spcPts val="0"/>
              </a:spcBef>
              <a:spcAft>
                <a:spcPts val="0"/>
              </a:spcAft>
              <a:tabLst>
                <a:tab pos="2154695" algn="l"/>
              </a:tabLst>
              <a:defRPr/>
            </a:pPr>
            <a:r>
              <a:rPr lang="fr-FR" sz="3000" dirty="0" smtClean="0"/>
              <a:t>	450 Route des Chappes, 06410 Biot FRANCE                                   	</a:t>
            </a:r>
            <a:r>
              <a:rPr lang="fr-FR" sz="3000" b="1" baseline="0" dirty="0" smtClean="0"/>
              <a:t>www.eurecom.fr</a:t>
            </a:r>
            <a:endParaRPr lang="fr-FR" sz="3000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4001" y="4487420"/>
            <a:ext cx="27251979" cy="4149319"/>
          </a:xfrm>
        </p:spPr>
        <p:txBody>
          <a:bodyPr>
            <a:noAutofit/>
          </a:bodyPr>
          <a:lstStyle>
            <a:lvl1pPr>
              <a:defRPr sz="140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14001" y="9371359"/>
            <a:ext cx="27251979" cy="30790076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11" name="Image 6" descr="Eurecom_300dp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42" y="793159"/>
            <a:ext cx="6919982" cy="279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92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514223" y="1715531"/>
            <a:ext cx="27251532" cy="713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647" tIns="202825" rIns="405647" bIns="2028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514223" y="9989075"/>
            <a:ext cx="27251532" cy="28251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647" tIns="202825" rIns="405647" bIns="202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4221" y="39677374"/>
            <a:ext cx="7065996" cy="2279680"/>
          </a:xfrm>
          <a:prstGeom prst="rect">
            <a:avLst/>
          </a:prstGeom>
        </p:spPr>
        <p:txBody>
          <a:bodyPr vert="horz" lIns="405647" tIns="202825" rIns="405647" bIns="202825" rtlCol="0" anchor="ctr"/>
          <a:lstStyle>
            <a:lvl1pPr algn="l" defTabSz="4056478" fontAlgn="auto">
              <a:spcBef>
                <a:spcPts val="0"/>
              </a:spcBef>
              <a:spcAft>
                <a:spcPts val="0"/>
              </a:spcAft>
              <a:defRPr sz="5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63C07BE-D8A2-42EB-9303-5A0B72D89790}" type="datetimeFigureOut">
              <a:rPr lang="fr-FR"/>
              <a:pPr>
                <a:defRPr/>
              </a:pPr>
              <a:t>5/12/14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5882" y="39677374"/>
            <a:ext cx="9588213" cy="2279680"/>
          </a:xfrm>
          <a:prstGeom prst="rect">
            <a:avLst/>
          </a:prstGeom>
        </p:spPr>
        <p:txBody>
          <a:bodyPr vert="horz" lIns="405647" tIns="202825" rIns="405647" bIns="202825" rtlCol="0" anchor="ctr"/>
          <a:lstStyle>
            <a:lvl1pPr algn="ctr" defTabSz="4056478" fontAlgn="auto">
              <a:spcBef>
                <a:spcPts val="0"/>
              </a:spcBef>
              <a:spcAft>
                <a:spcPts val="0"/>
              </a:spcAft>
              <a:defRPr sz="5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99760" y="39677374"/>
            <a:ext cx="7065996" cy="2279680"/>
          </a:xfrm>
          <a:prstGeom prst="rect">
            <a:avLst/>
          </a:prstGeom>
        </p:spPr>
        <p:txBody>
          <a:bodyPr vert="horz" lIns="405647" tIns="202825" rIns="405647" bIns="202825" rtlCol="0" anchor="ctr"/>
          <a:lstStyle>
            <a:lvl1pPr algn="r" defTabSz="4056478" fontAlgn="auto">
              <a:spcBef>
                <a:spcPts val="0"/>
              </a:spcBef>
              <a:spcAft>
                <a:spcPts val="0"/>
              </a:spcAft>
              <a:defRPr sz="5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0B5F48-95D7-47F0-BAFD-036F4ADA921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055277" rtl="0" eaLnBrk="0" fontAlgn="base" hangingPunct="0">
        <a:spcBef>
          <a:spcPct val="0"/>
        </a:spcBef>
        <a:spcAft>
          <a:spcPct val="0"/>
        </a:spcAft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2pPr>
      <a:lvl3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3pPr>
      <a:lvl4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4pPr>
      <a:lvl5pPr algn="ctr" defTabSz="4055277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5pPr>
      <a:lvl6pPr marL="441891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6pPr>
      <a:lvl7pPr marL="883783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7pPr>
      <a:lvl8pPr marL="1325674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8pPr>
      <a:lvl9pPr marL="1767568" algn="ctr" defTabSz="4055277" rtl="0" fontAlgn="base">
        <a:spcBef>
          <a:spcPct val="0"/>
        </a:spcBef>
        <a:spcAft>
          <a:spcPct val="0"/>
        </a:spcAft>
        <a:defRPr sz="19600">
          <a:solidFill>
            <a:schemeClr val="tx1"/>
          </a:solidFill>
          <a:latin typeface="Calibri" pitchFamily="34" charset="0"/>
        </a:defRPr>
      </a:lvl9pPr>
    </p:titleStyle>
    <p:bodyStyle>
      <a:lvl1pPr marL="1520537" indent="-1520537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200" kern="1200">
          <a:solidFill>
            <a:schemeClr val="tx1"/>
          </a:solidFill>
          <a:latin typeface="+mn-lt"/>
          <a:ea typeface="+mn-ea"/>
          <a:cs typeface="+mn-cs"/>
        </a:defRPr>
      </a:lvl1pPr>
      <a:lvl2pPr marL="3295776" indent="-1267371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400" kern="1200">
          <a:solidFill>
            <a:schemeClr val="tx1"/>
          </a:solidFill>
          <a:latin typeface="+mn-lt"/>
          <a:ea typeface="+mn-ea"/>
          <a:cs typeface="+mn-cs"/>
        </a:defRPr>
      </a:lvl2pPr>
      <a:lvl3pPr marL="5069479" indent="-1012669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0600" kern="1200">
          <a:solidFill>
            <a:schemeClr val="tx1"/>
          </a:solidFill>
          <a:latin typeface="+mn-lt"/>
          <a:ea typeface="+mn-ea"/>
          <a:cs typeface="+mn-cs"/>
        </a:defRPr>
      </a:lvl3pPr>
      <a:lvl4pPr marL="7097887" indent="-1012669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9126292" indent="-1012669" algn="l" defTabSz="405527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55313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183552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11791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40028" indent="-1014118" algn="l" defTabSz="4056478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28239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56478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084717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12956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41193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169434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197671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225910" algn="l" defTabSz="4056478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eg"/><Relationship Id="rId13" Type="http://schemas.microsoft.com/office/2007/relationships/hdphoto" Target="../media/hdphoto2.wdp"/><Relationship Id="rId14" Type="http://schemas.openxmlformats.org/officeDocument/2006/relationships/image" Target="../media/image10.png"/><Relationship Id="rId15" Type="http://schemas.openxmlformats.org/officeDocument/2006/relationships/image" Target="../media/image11.jpeg"/><Relationship Id="rId16" Type="http://schemas.microsoft.com/office/2007/relationships/hdphoto" Target="../media/hdphoto3.wdp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hyperlink" Target="http://community.mediamixer.eu/" TargetMode="External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eg"/><Relationship Id="rId9" Type="http://schemas.microsoft.com/office/2007/relationships/hdphoto" Target="../media/hdphoto1.wdp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139987" y="4266359"/>
            <a:ext cx="14689632" cy="9649072"/>
            <a:chOff x="242810" y="2124448"/>
            <a:chExt cx="14838492" cy="2394668"/>
          </a:xfrm>
        </p:grpSpPr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242810" y="2124448"/>
              <a:ext cx="14838492" cy="2394668"/>
            </a:xfrm>
            <a:prstGeom prst="rect">
              <a:avLst/>
            </a:prstGeom>
            <a:ln>
              <a:headEnd/>
              <a:tailEnd/>
            </a:ln>
            <a:effectLst>
              <a:innerShdw blurRad="215900" dist="63500">
                <a:schemeClr val="tx2">
                  <a:alpha val="89000"/>
                </a:scheme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17826" tIns="8913" rIns="17826" bIns="8913" anchor="ctr"/>
            <a:lstStyle/>
            <a:p>
              <a:pPr defTabSz="2842344">
                <a:defRPr/>
              </a:pPr>
              <a:r>
                <a:rPr lang="en-US">
                  <a:latin typeface="Tahoma" pitchFamily="34" charset="0"/>
                  <a:ea typeface="Tahoma" pitchFamily="34" charset="0"/>
                  <a:cs typeface="Tahoma" pitchFamily="34" charset="0"/>
                </a:rPr>
                <a:t>       </a:t>
              </a: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468777" y="2159005"/>
              <a:ext cx="14318929" cy="283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2855" tIns="21428" rIns="42855" bIns="21428" anchor="t"/>
            <a:lstStyle/>
            <a:p>
              <a:pPr algn="ctr">
                <a:defRPr/>
              </a:pPr>
              <a:r>
                <a:rPr lang="en-US" sz="5800" b="1" dirty="0" smtClean="0">
                  <a:solidFill>
                    <a:srgbClr val="00A2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News Entity Context</a:t>
              </a:r>
              <a:endParaRPr lang="en-US" sz="5800" b="1" dirty="0">
                <a:solidFill>
                  <a:srgbClr val="00A2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609" name="Rectangle 8"/>
          <p:cNvSpPr>
            <a:spLocks noChangeArrowheads="1"/>
          </p:cNvSpPr>
          <p:nvPr/>
        </p:nvSpPr>
        <p:spPr bwMode="auto">
          <a:xfrm>
            <a:off x="450355" y="4266359"/>
            <a:ext cx="14545616" cy="9649071"/>
          </a:xfrm>
          <a:prstGeom prst="rect">
            <a:avLst/>
          </a:prstGeom>
          <a:ln>
            <a:headEnd/>
            <a:tailEnd/>
          </a:ln>
          <a:effectLst>
            <a:innerShdw blurRad="215900" dist="63500">
              <a:schemeClr val="tx2">
                <a:alpha val="89000"/>
              </a:scheme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17826" tIns="8913" rIns="17826" bIns="8913" anchor="ctr"/>
          <a:lstStyle/>
          <a:p>
            <a:pPr defTabSz="2842344">
              <a:defRPr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450355" y="14131455"/>
            <a:ext cx="29451272" cy="13177463"/>
            <a:chOff x="366032" y="17515829"/>
            <a:chExt cx="29430899" cy="17840533"/>
          </a:xfrm>
        </p:grpSpPr>
        <p:grpSp>
          <p:nvGrpSpPr>
            <p:cNvPr id="136" name="Group 135"/>
            <p:cNvGrpSpPr/>
            <p:nvPr/>
          </p:nvGrpSpPr>
          <p:grpSpPr>
            <a:xfrm>
              <a:off x="366032" y="17515829"/>
              <a:ext cx="29390992" cy="17840533"/>
              <a:chOff x="288454" y="7957096"/>
              <a:chExt cx="14668931" cy="5071674"/>
            </a:xfrm>
          </p:grpSpPr>
          <p:sp>
            <p:nvSpPr>
              <p:cNvPr id="13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288454" y="7957096"/>
                <a:ext cx="14668931" cy="5071674"/>
              </a:xfrm>
              <a:prstGeom prst="rect">
                <a:avLst/>
              </a:prstGeom>
              <a:ln>
                <a:headEnd/>
                <a:tailEnd/>
              </a:ln>
              <a:effectLst>
                <a:innerShdw blurRad="215900" dist="63500">
                  <a:schemeClr val="tx2">
                    <a:alpha val="89000"/>
                  </a:schemeClr>
                </a:inn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6923" tIns="18461" rIns="36923" bIns="18461" anchor="ctr"/>
              <a:lstStyle/>
              <a:p>
                <a:pPr defTabSz="2842344">
                  <a:defRPr/>
                </a:pPr>
                <a:r>
                  <a:rPr lang="en-US" dirty="0">
                    <a:latin typeface="Arial"/>
                    <a:ea typeface="Tahoma" pitchFamily="34" charset="0"/>
                    <a:cs typeface="Arial"/>
                  </a:rPr>
                  <a:t>       </a:t>
                </a:r>
              </a:p>
            </p:txBody>
          </p:sp>
          <p:sp>
            <p:nvSpPr>
              <p:cNvPr id="138" name="Rectangle 8"/>
              <p:cNvSpPr>
                <a:spLocks noChangeArrowheads="1"/>
              </p:cNvSpPr>
              <p:nvPr/>
            </p:nvSpPr>
            <p:spPr bwMode="auto">
              <a:xfrm>
                <a:off x="395458" y="8255764"/>
                <a:ext cx="7097948" cy="509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defTabSz="2841609"/>
                <a:r>
                  <a:rPr lang="en-US">
                    <a:latin typeface="Arial"/>
                    <a:cs typeface="Arial"/>
                  </a:rPr>
                  <a:t>       </a:t>
                </a:r>
              </a:p>
            </p:txBody>
          </p:sp>
          <p:sp>
            <p:nvSpPr>
              <p:cNvPr id="141" name="TextBox 126"/>
              <p:cNvSpPr txBox="1">
                <a:spLocks noChangeArrowheads="1"/>
              </p:cNvSpPr>
              <p:nvPr/>
            </p:nvSpPr>
            <p:spPr bwMode="auto">
              <a:xfrm>
                <a:off x="767478" y="10549384"/>
                <a:ext cx="1807216" cy="348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4147" tIns="22074" rIns="44147" bIns="22074">
                <a:spAutoFit/>
              </a:bodyPr>
              <a:lstStyle>
                <a:lvl1pPr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1957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1957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1957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1957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686452" indent="-686452" eaLnBrk="1" hangingPunct="1">
                  <a:buFont typeface="Arial" pitchFamily="34" charset="0"/>
                  <a:buChar char="•"/>
                </a:pPr>
                <a:endParaRPr lang="en-US" sz="5600" dirty="0">
                  <a:latin typeface="Arial"/>
                  <a:ea typeface="Tahoma" pitchFamily="34" charset="0"/>
                  <a:cs typeface="Arial"/>
                </a:endParaRPr>
              </a:p>
            </p:txBody>
          </p:sp>
        </p:grpSp>
        <p:sp>
          <p:nvSpPr>
            <p:cNvPr id="115" name="矩形 279"/>
            <p:cNvSpPr/>
            <p:nvPr/>
          </p:nvSpPr>
          <p:spPr>
            <a:xfrm>
              <a:off x="746505" y="18307918"/>
              <a:ext cx="13782868" cy="2125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dirty="0" smtClean="0">
                  <a:latin typeface="Arial"/>
                  <a:ea typeface="Tahoma" pitchFamily="34" charset="0"/>
                  <a:cs typeface="Arial"/>
                </a:rPr>
                <a:t> </a:t>
              </a:r>
            </a:p>
            <a:p>
              <a:pPr>
                <a:buClr>
                  <a:schemeClr val="tx2"/>
                </a:buClr>
              </a:pPr>
              <a:endParaRPr lang="en-US" altLang="zh-CN" sz="4800" dirty="0">
                <a:latin typeface="Arial"/>
                <a:ea typeface="Tahoma" pitchFamily="34" charset="0"/>
                <a:cs typeface="Arial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5575327" y="18419613"/>
              <a:ext cx="14221604" cy="2793398"/>
              <a:chOff x="7880138" y="8178278"/>
              <a:chExt cx="7097948" cy="794102"/>
            </a:xfrm>
          </p:grpSpPr>
          <p:sp>
            <p:nvSpPr>
              <p:cNvPr id="241" name="Rectangle 8"/>
              <p:cNvSpPr>
                <a:spLocks noChangeArrowheads="1"/>
              </p:cNvSpPr>
              <p:nvPr/>
            </p:nvSpPr>
            <p:spPr bwMode="auto">
              <a:xfrm>
                <a:off x="7880138" y="8178278"/>
                <a:ext cx="7097948" cy="509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defTabSz="2841609"/>
                <a:r>
                  <a:rPr lang="en-US">
                    <a:latin typeface="Arial"/>
                    <a:cs typeface="Arial"/>
                  </a:rPr>
                  <a:t>       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968201" y="8605168"/>
                <a:ext cx="6937877" cy="3672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1"/>
                  </a:spcBef>
                </a:pPr>
                <a:endParaRPr lang="en-US" altLang="zh-CN" sz="5600" i="1" dirty="0">
                  <a:latin typeface="Arial"/>
                  <a:ea typeface="Tahoma" pitchFamily="34" charset="0"/>
                  <a:cs typeface="Arial"/>
                </a:endParaRPr>
              </a:p>
            </p:txBody>
          </p:sp>
        </p:grpSp>
      </p:grp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8299227" y="-16659"/>
            <a:ext cx="19625911" cy="242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8378" tIns="44190" rIns="88378" bIns="44190" anchor="ctr">
            <a:spAutoFit/>
          </a:bodyPr>
          <a:lstStyle/>
          <a:p>
            <a:pPr algn="ctr"/>
            <a:r>
              <a:rPr lang="en-US" altLang="zh-CN" sz="7200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Augmenting TV Newscasts via </a:t>
            </a:r>
          </a:p>
          <a:p>
            <a:pPr algn="ctr"/>
            <a:r>
              <a:rPr lang="en-US" altLang="zh-CN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Entity Expansion</a:t>
            </a:r>
            <a:endParaRPr lang="en-US" altLang="zh-CN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9811395" y="2699714"/>
            <a:ext cx="16464750" cy="113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791" tIns="42897" rIns="85791" bIns="42897" anchor="ctr"/>
          <a:lstStyle/>
          <a:p>
            <a:pPr algn="ctr"/>
            <a:r>
              <a:rPr lang="en-GB" sz="4000" dirty="0"/>
              <a:t>José Luis Redondo </a:t>
            </a:r>
            <a:r>
              <a:rPr lang="en-GB" sz="4000" dirty="0" err="1"/>
              <a:t>García</a:t>
            </a:r>
            <a:r>
              <a:rPr lang="en-GB" sz="4000" dirty="0" smtClean="0"/>
              <a:t>, </a:t>
            </a:r>
            <a:r>
              <a:rPr lang="en-GB" sz="4000" dirty="0" err="1" smtClean="0"/>
              <a:t>Raphaël</a:t>
            </a:r>
            <a:r>
              <a:rPr lang="en-GB" sz="4000" dirty="0" smtClean="0"/>
              <a:t> </a:t>
            </a:r>
            <a:r>
              <a:rPr lang="en-GB" sz="4000" dirty="0" err="1" smtClean="0"/>
              <a:t>Troncy</a:t>
            </a:r>
            <a:endParaRPr lang="en-GB" sz="4000" dirty="0" smtClean="0"/>
          </a:p>
          <a:p>
            <a:pPr algn="ctr"/>
            <a:r>
              <a:rPr lang="en-GB" sz="3200" dirty="0"/>
              <a:t>{</a:t>
            </a:r>
            <a:r>
              <a:rPr lang="en-GB" sz="3200" dirty="0" err="1"/>
              <a:t>redondo</a:t>
            </a:r>
            <a:r>
              <a:rPr lang="en-GB" sz="3200" dirty="0"/>
              <a:t>, </a:t>
            </a:r>
            <a:r>
              <a:rPr lang="en-GB" sz="3200" dirty="0" err="1"/>
              <a:t>raphael.troncy</a:t>
            </a:r>
            <a:r>
              <a:rPr lang="en-GB" sz="3200" dirty="0"/>
              <a:t>}@</a:t>
            </a:r>
            <a:r>
              <a:rPr lang="en-GB" sz="3200" dirty="0" err="1"/>
              <a:t>eurecom.fr</a:t>
            </a:r>
            <a:r>
              <a:rPr lang="en-GB" sz="3200" dirty="0"/>
              <a:t> </a:t>
            </a:r>
          </a:p>
          <a:p>
            <a:pPr algn="ctr"/>
            <a:r>
              <a:rPr lang="en-GB" sz="4000" dirty="0" smtClean="0"/>
              <a:t> </a:t>
            </a:r>
            <a:endParaRPr lang="en-GB" sz="4000" dirty="0"/>
          </a:p>
        </p:txBody>
      </p:sp>
      <p:grpSp>
        <p:nvGrpSpPr>
          <p:cNvPr id="252" name="Group 251"/>
          <p:cNvGrpSpPr/>
          <p:nvPr/>
        </p:nvGrpSpPr>
        <p:grpSpPr>
          <a:xfrm>
            <a:off x="450355" y="36813993"/>
            <a:ext cx="29463589" cy="3779671"/>
            <a:chOff x="367200" y="38220692"/>
            <a:chExt cx="29463589" cy="2186869"/>
          </a:xfrm>
        </p:grpSpPr>
        <p:sp>
          <p:nvSpPr>
            <p:cNvPr id="155" name="Rectangle 8"/>
            <p:cNvSpPr>
              <a:spLocks noChangeArrowheads="1"/>
            </p:cNvSpPr>
            <p:nvPr/>
          </p:nvSpPr>
          <p:spPr bwMode="auto">
            <a:xfrm>
              <a:off x="367200" y="38220692"/>
              <a:ext cx="29463589" cy="2186869"/>
            </a:xfrm>
            <a:prstGeom prst="rect">
              <a:avLst/>
            </a:prstGeom>
            <a:ln>
              <a:headEnd/>
              <a:tailEnd/>
            </a:ln>
            <a:effectLst>
              <a:innerShdw blurRad="215900" dist="63500">
                <a:schemeClr val="tx2">
                  <a:alpha val="89000"/>
                </a:scheme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5686" tIns="17843" rIns="35686" bIns="17843" anchor="ctr"/>
            <a:lstStyle/>
            <a:p>
              <a:pPr>
                <a:defRPr/>
              </a:pP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56" name="Title 1"/>
            <p:cNvSpPr txBox="1">
              <a:spLocks/>
            </p:cNvSpPr>
            <p:nvPr/>
          </p:nvSpPr>
          <p:spPr>
            <a:xfrm>
              <a:off x="812404" y="38252170"/>
              <a:ext cx="25864458" cy="1071678"/>
            </a:xfrm>
            <a:prstGeom prst="rect">
              <a:avLst/>
            </a:prstGeom>
          </p:spPr>
          <p:txBody>
            <a:bodyPr lIns="88378" tIns="44190" rIns="88378" bIns="44190" anchor="t"/>
            <a:lstStyle/>
            <a:p>
              <a:pPr defTabSz="3984698" eaLnBrk="0" hangingPunct="0">
                <a:defRPr/>
              </a:pPr>
              <a:r>
                <a:rPr lang="en-US" sz="5800" b="1" dirty="0" smtClean="0">
                  <a:solidFill>
                    <a:srgbClr val="00A2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References</a:t>
              </a:r>
              <a:endParaRPr lang="en-US" sz="5800" b="1" dirty="0">
                <a:solidFill>
                  <a:srgbClr val="00A2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71491" y="38793790"/>
              <a:ext cx="28722928" cy="1335668"/>
            </a:xfrm>
            <a:prstGeom prst="rect">
              <a:avLst/>
            </a:prstGeom>
          </p:spPr>
          <p:txBody>
            <a:bodyPr wrap="square" lIns="183054" tIns="91527" rIns="183054" bIns="91527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3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[1] </a:t>
              </a:r>
              <a:r>
                <a:rPr lang="en-US" sz="3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Y. Li, G. Rizzo, J. L. R. </a:t>
              </a:r>
              <a:r>
                <a:rPr lang="en-US" sz="32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García</a:t>
              </a:r>
              <a:r>
                <a:rPr lang="en-US" sz="3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, R. </a:t>
              </a:r>
              <a:r>
                <a:rPr lang="en-US" sz="32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Troncy</a:t>
              </a:r>
              <a:r>
                <a:rPr lang="en-US" sz="3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, M. Wald, and G. Wills</a:t>
              </a:r>
              <a:r>
                <a:rPr lang="en-US" sz="32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. Enriching </a:t>
              </a:r>
              <a:r>
                <a:rPr lang="en-US" sz="3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Media </a:t>
              </a:r>
              <a:r>
                <a:rPr lang="en-US" sz="32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F</a:t>
              </a:r>
              <a:r>
                <a:rPr lang="en-US" sz="3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ragments </a:t>
              </a:r>
              <a:r>
                <a:rPr lang="en-US" sz="32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with </a:t>
              </a:r>
              <a:r>
                <a:rPr lang="en-US" sz="3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Named </a:t>
              </a:r>
              <a:r>
                <a:rPr lang="en-US" sz="32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</a:t>
              </a:r>
              <a:r>
                <a:rPr lang="en-US" sz="3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ntities </a:t>
              </a:r>
              <a:r>
                <a:rPr lang="en-US" sz="32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for </a:t>
              </a:r>
              <a:r>
                <a:rPr lang="en-US" sz="3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Video </a:t>
              </a:r>
              <a:r>
                <a:rPr lang="en-US" sz="32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C</a:t>
              </a:r>
              <a:r>
                <a:rPr lang="en-US" sz="3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lassification</a:t>
              </a:r>
              <a:r>
                <a:rPr lang="en-US" sz="3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. In 1st Worldwide Web Workshop on Linked Media (LiME’13), pages 469–476, Rio de Janeiro, Brazil, 2013. </a:t>
              </a:r>
              <a:endPara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>
                <a:spcBef>
                  <a:spcPts val="1200"/>
                </a:spcBef>
              </a:pPr>
              <a:r>
                <a:rPr lang="en-US" sz="3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[2] J</a:t>
              </a:r>
              <a:r>
                <a:rPr lang="en-US" sz="3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. L. R. </a:t>
              </a:r>
              <a:r>
                <a:rPr lang="en-US" sz="32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García</a:t>
              </a:r>
              <a:r>
                <a:rPr lang="en-US" sz="3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, M. Hildebrand, L. </a:t>
              </a:r>
              <a:r>
                <a:rPr lang="en-US" sz="3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Perez </a:t>
              </a:r>
              <a:r>
                <a:rPr lang="en-US" sz="3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Romero and R. </a:t>
              </a:r>
              <a:r>
                <a:rPr lang="en-US" sz="32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Troncy</a:t>
              </a:r>
              <a:r>
                <a:rPr lang="en-US" sz="3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. </a:t>
              </a:r>
              <a:r>
                <a:rPr lang="en-US" sz="32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Augmenting TV Newscasts via Entity </a:t>
              </a:r>
              <a:r>
                <a:rPr lang="en-US" sz="3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Expansion. </a:t>
              </a:r>
              <a:r>
                <a:rPr lang="en-US" sz="3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In Demonstration Track of Extended Semantic Web Conference (ESWC), Crete, Greece, May 2014</a:t>
              </a:r>
              <a:r>
                <a:rPr lang="en-US" sz="3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endParaRPr lang="en-US" sz="32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475" name="TextBox 159"/>
            <p:cNvSpPr txBox="1">
              <a:spLocks noChangeArrowheads="1"/>
            </p:cNvSpPr>
            <p:nvPr/>
          </p:nvSpPr>
          <p:spPr bwMode="auto">
            <a:xfrm>
              <a:off x="871491" y="39953632"/>
              <a:ext cx="28426496" cy="374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3054" tIns="91527" rIns="183054" bIns="91527">
              <a:spAutoFit/>
            </a:bodyPr>
            <a:lstStyle>
              <a:lvl1pPr eaLnBrk="0" hangingPunct="0">
                <a:defRPr sz="83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83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83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83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83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195763" eaLnBrk="0" fontAlgn="base" hangingPunct="0">
                <a:spcBef>
                  <a:spcPct val="0"/>
                </a:spcBef>
                <a:spcAft>
                  <a:spcPct val="0"/>
                </a:spcAft>
                <a:defRPr sz="83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195763" eaLnBrk="0" fontAlgn="base" hangingPunct="0">
                <a:spcBef>
                  <a:spcPct val="0"/>
                </a:spcBef>
                <a:spcAft>
                  <a:spcPct val="0"/>
                </a:spcAft>
                <a:defRPr sz="83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195763" eaLnBrk="0" fontAlgn="base" hangingPunct="0">
                <a:spcBef>
                  <a:spcPct val="0"/>
                </a:spcBef>
                <a:spcAft>
                  <a:spcPct val="0"/>
                </a:spcAft>
                <a:defRPr sz="83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195763" eaLnBrk="0" fontAlgn="base" hangingPunct="0">
                <a:spcBef>
                  <a:spcPct val="0"/>
                </a:spcBef>
                <a:spcAft>
                  <a:spcPct val="0"/>
                </a:spcAft>
                <a:defRPr sz="83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30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45" name="Picture 7" descr="https://si0.twimg.com/profile_images/1703801376/linkedtv_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1" b="14414"/>
          <a:stretch/>
        </p:blipFill>
        <p:spPr bwMode="auto">
          <a:xfrm>
            <a:off x="27093315" y="305918"/>
            <a:ext cx="2683468" cy="184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570788" y="15490598"/>
            <a:ext cx="151384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</p:txBody>
      </p:sp>
      <p:pic>
        <p:nvPicPr>
          <p:cNvPr id="48" name="Picture 3" descr="MediaMixer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021"/>
          <a:stretch/>
        </p:blipFill>
        <p:spPr bwMode="auto">
          <a:xfrm>
            <a:off x="27096917" y="2250134"/>
            <a:ext cx="273270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Content Placeholder 2"/>
          <p:cNvSpPr txBox="1">
            <a:spLocks/>
          </p:cNvSpPr>
          <p:nvPr/>
        </p:nvSpPr>
        <p:spPr bwMode="auto">
          <a:xfrm>
            <a:off x="20037146" y="8506582"/>
            <a:ext cx="388843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4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13627819" y="27524942"/>
            <a:ext cx="16273808" cy="9001000"/>
            <a:chOff x="366032" y="17265523"/>
            <a:chExt cx="29430899" cy="18773271"/>
          </a:xfrm>
        </p:grpSpPr>
        <p:grpSp>
          <p:nvGrpSpPr>
            <p:cNvPr id="91" name="Group 90"/>
            <p:cNvGrpSpPr/>
            <p:nvPr/>
          </p:nvGrpSpPr>
          <p:grpSpPr>
            <a:xfrm>
              <a:off x="366032" y="17265523"/>
              <a:ext cx="29390992" cy="18773271"/>
              <a:chOff x="288454" y="7885939"/>
              <a:chExt cx="14668931" cy="5336831"/>
            </a:xfrm>
          </p:grpSpPr>
          <p:sp>
            <p:nvSpPr>
              <p:cNvPr id="96" name="Rectangle 8"/>
              <p:cNvSpPr>
                <a:spLocks noChangeAspect="1" noChangeArrowheads="1"/>
              </p:cNvSpPr>
              <p:nvPr/>
            </p:nvSpPr>
            <p:spPr bwMode="auto">
              <a:xfrm>
                <a:off x="288454" y="7885939"/>
                <a:ext cx="14668931" cy="5336831"/>
              </a:xfrm>
              <a:prstGeom prst="rect">
                <a:avLst/>
              </a:prstGeom>
              <a:ln>
                <a:headEnd/>
                <a:tailEnd/>
              </a:ln>
              <a:effectLst>
                <a:innerShdw blurRad="215900" dist="63500">
                  <a:schemeClr val="tx2">
                    <a:alpha val="89000"/>
                  </a:schemeClr>
                </a:inn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6923" tIns="18461" rIns="36923" bIns="18461" anchor="ctr"/>
              <a:lstStyle/>
              <a:p>
                <a:pPr defTabSz="2842344">
                  <a:defRPr/>
                </a:pPr>
                <a:r>
                  <a:rPr lang="en-US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      </a:t>
                </a:r>
              </a:p>
            </p:txBody>
          </p:sp>
          <p:sp>
            <p:nvSpPr>
              <p:cNvPr id="97" name="Rectangle 8"/>
              <p:cNvSpPr>
                <a:spLocks noChangeArrowheads="1"/>
              </p:cNvSpPr>
              <p:nvPr/>
            </p:nvSpPr>
            <p:spPr bwMode="auto">
              <a:xfrm>
                <a:off x="395458" y="8255764"/>
                <a:ext cx="7097948" cy="661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defTabSz="2841609"/>
                <a:r>
                  <a:rPr lang="en-US">
                    <a:latin typeface="Tahoma" pitchFamily="34" charset="0"/>
                    <a:cs typeface="Tahoma" pitchFamily="34" charset="0"/>
                  </a:rPr>
                  <a:t>       </a:t>
                </a:r>
              </a:p>
            </p:txBody>
          </p:sp>
          <p:sp>
            <p:nvSpPr>
              <p:cNvPr id="98" name="Rectangle 6"/>
              <p:cNvSpPr>
                <a:spLocks noChangeArrowheads="1"/>
              </p:cNvSpPr>
              <p:nvPr/>
            </p:nvSpPr>
            <p:spPr bwMode="auto">
              <a:xfrm>
                <a:off x="506605" y="7988570"/>
                <a:ext cx="14291232" cy="783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8764" tIns="44383" rIns="88764" bIns="44383" anchor="t"/>
              <a:lstStyle/>
              <a:p>
                <a:pPr algn="ctr">
                  <a:defRPr/>
                </a:pPr>
                <a:r>
                  <a:rPr lang="en-US" sz="5800" b="1" dirty="0" smtClean="0">
                    <a:solidFill>
                      <a:srgbClr val="00A2E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Feeding Television Application</a:t>
                </a:r>
                <a:endParaRPr lang="en-US" sz="5800" b="1" dirty="0">
                  <a:solidFill>
                    <a:srgbClr val="00A2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00" name="TextBox 126"/>
              <p:cNvSpPr txBox="1">
                <a:spLocks noChangeArrowheads="1"/>
              </p:cNvSpPr>
              <p:nvPr/>
            </p:nvSpPr>
            <p:spPr bwMode="auto">
              <a:xfrm>
                <a:off x="767478" y="10549384"/>
                <a:ext cx="1807216" cy="4528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4147" tIns="22074" rIns="44147" bIns="22074">
                <a:spAutoFit/>
              </a:bodyPr>
              <a:lstStyle>
                <a:lvl1pPr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83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1957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1957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1957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1957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83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686452" indent="-686452" eaLnBrk="1" hangingPunct="1">
                  <a:buFont typeface="Arial" pitchFamily="34" charset="0"/>
                  <a:buChar char="•"/>
                </a:pPr>
                <a:endParaRPr lang="en-US" sz="5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92" name="矩形 279"/>
            <p:cNvSpPr/>
            <p:nvPr/>
          </p:nvSpPr>
          <p:spPr>
            <a:xfrm>
              <a:off x="746505" y="18307918"/>
              <a:ext cx="1378286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</a:p>
            <a:p>
              <a:pPr>
                <a:buClr>
                  <a:schemeClr val="tx2"/>
                </a:buClr>
              </a:pPr>
              <a:endParaRPr lang="en-US" altLang="zh-CN" sz="48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5575327" y="18419610"/>
              <a:ext cx="14221604" cy="3178415"/>
              <a:chOff x="7880138" y="8178278"/>
              <a:chExt cx="7097948" cy="903554"/>
            </a:xfrm>
          </p:grpSpPr>
          <p:sp>
            <p:nvSpPr>
              <p:cNvPr id="94" name="Rectangle 8"/>
              <p:cNvSpPr>
                <a:spLocks noChangeArrowheads="1"/>
              </p:cNvSpPr>
              <p:nvPr/>
            </p:nvSpPr>
            <p:spPr bwMode="auto">
              <a:xfrm>
                <a:off x="7880138" y="8178278"/>
                <a:ext cx="7097948" cy="661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defTabSz="2841609"/>
                <a:r>
                  <a:rPr lang="en-US">
                    <a:latin typeface="Tahoma" pitchFamily="34" charset="0"/>
                    <a:cs typeface="Tahoma" pitchFamily="34" charset="0"/>
                  </a:rPr>
                  <a:t>       </a:t>
                </a:r>
              </a:p>
            </p:txBody>
          </p:sp>
          <p:sp>
            <p:nvSpPr>
              <p:cNvPr id="95" name="矩形 12"/>
              <p:cNvSpPr/>
              <p:nvPr/>
            </p:nvSpPr>
            <p:spPr>
              <a:xfrm>
                <a:off x="7968201" y="8605168"/>
                <a:ext cx="6937877" cy="476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1"/>
                  </a:spcBef>
                </a:pPr>
                <a:endParaRPr lang="en-US" altLang="zh-CN" sz="5600" i="1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556" name="Trapezoid 555"/>
          <p:cNvSpPr/>
          <p:nvPr/>
        </p:nvSpPr>
        <p:spPr bwMode="auto">
          <a:xfrm>
            <a:off x="18126165" y="6325451"/>
            <a:ext cx="10119894" cy="2778748"/>
          </a:xfrm>
          <a:prstGeom prst="trapezoid">
            <a:avLst>
              <a:gd name="adj" fmla="val 128799"/>
            </a:avLst>
          </a:prstGeom>
          <a:gradFill flip="none" rotWithShape="1">
            <a:gsLst>
              <a:gs pos="18000">
                <a:srgbClr val="BBE0E3">
                  <a:lumMod val="50000"/>
                  <a:alpha val="32000"/>
                </a:srgbClr>
              </a:gs>
              <a:gs pos="83000">
                <a:srgbClr val="B7F5FB"/>
              </a:gs>
              <a:gs pos="100000">
                <a:srgbClr val="FFFFFF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57" name="Oval 556"/>
          <p:cNvSpPr/>
          <p:nvPr/>
        </p:nvSpPr>
        <p:spPr bwMode="auto">
          <a:xfrm>
            <a:off x="21499463" y="5490494"/>
            <a:ext cx="694649" cy="709316"/>
          </a:xfrm>
          <a:prstGeom prst="ellipse">
            <a:avLst/>
          </a:prstGeom>
          <a:solidFill>
            <a:srgbClr val="2D2D8A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endParaRPr kumimoji="0" lang="en-US" sz="32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8" name="Oval 557"/>
          <p:cNvSpPr/>
          <p:nvPr/>
        </p:nvSpPr>
        <p:spPr bwMode="auto">
          <a:xfrm>
            <a:off x="22374022" y="5490494"/>
            <a:ext cx="694649" cy="709316"/>
          </a:xfrm>
          <a:prstGeom prst="ellipse">
            <a:avLst/>
          </a:pr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9" name="Oval 558"/>
          <p:cNvSpPr/>
          <p:nvPr/>
        </p:nvSpPr>
        <p:spPr bwMode="auto">
          <a:xfrm>
            <a:off x="23248581" y="5490494"/>
            <a:ext cx="694649" cy="709316"/>
          </a:xfrm>
          <a:prstGeom prst="ellipse">
            <a:avLst/>
          </a:prstGeom>
          <a:solidFill>
            <a:srgbClr val="DAEDE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0" name="Oval 559"/>
          <p:cNvSpPr/>
          <p:nvPr/>
        </p:nvSpPr>
        <p:spPr bwMode="auto">
          <a:xfrm>
            <a:off x="24123139" y="5490494"/>
            <a:ext cx="694649" cy="709316"/>
          </a:xfrm>
          <a:prstGeom prst="ellipse">
            <a:avLst/>
          </a:pr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2" name="Oval 561"/>
          <p:cNvSpPr/>
          <p:nvPr/>
        </p:nvSpPr>
        <p:spPr bwMode="auto">
          <a:xfrm>
            <a:off x="17876291" y="9340854"/>
            <a:ext cx="694649" cy="709316"/>
          </a:xfrm>
          <a:prstGeom prst="ellipse">
            <a:avLst/>
          </a:prstGeom>
          <a:solidFill>
            <a:srgbClr val="2D2D8A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endParaRPr kumimoji="0" lang="en-US" sz="32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3" name="Oval 562"/>
          <p:cNvSpPr/>
          <p:nvPr/>
        </p:nvSpPr>
        <p:spPr bwMode="auto">
          <a:xfrm>
            <a:off x="18750850" y="9340854"/>
            <a:ext cx="694649" cy="709316"/>
          </a:xfrm>
          <a:prstGeom prst="ellipse">
            <a:avLst/>
          </a:pr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4" name="Oval 563"/>
          <p:cNvSpPr/>
          <p:nvPr/>
        </p:nvSpPr>
        <p:spPr bwMode="auto">
          <a:xfrm>
            <a:off x="19625409" y="9340854"/>
            <a:ext cx="694649" cy="709316"/>
          </a:xfrm>
          <a:prstGeom prst="ellipse">
            <a:avLst/>
          </a:prstGeom>
          <a:solidFill>
            <a:srgbClr val="DAEDE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5" name="Oval 564"/>
          <p:cNvSpPr/>
          <p:nvPr/>
        </p:nvSpPr>
        <p:spPr bwMode="auto">
          <a:xfrm>
            <a:off x="20499967" y="9340854"/>
            <a:ext cx="694649" cy="709316"/>
          </a:xfrm>
          <a:prstGeom prst="ellipse">
            <a:avLst/>
          </a:pr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6" name="Oval 565"/>
          <p:cNvSpPr/>
          <p:nvPr/>
        </p:nvSpPr>
        <p:spPr bwMode="auto">
          <a:xfrm>
            <a:off x="21374526" y="9340854"/>
            <a:ext cx="694649" cy="709316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</a:t>
            </a:r>
            <a:endParaRPr kumimoji="0" lang="en-US" sz="32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7" name="Oval 566"/>
          <p:cNvSpPr/>
          <p:nvPr/>
        </p:nvSpPr>
        <p:spPr bwMode="auto">
          <a:xfrm>
            <a:off x="22249085" y="9340854"/>
            <a:ext cx="694649" cy="709316"/>
          </a:xfrm>
          <a:prstGeom prst="ellipse">
            <a:avLst/>
          </a:pr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8" name="Oval 567"/>
          <p:cNvSpPr/>
          <p:nvPr/>
        </p:nvSpPr>
        <p:spPr bwMode="auto">
          <a:xfrm>
            <a:off x="23123644" y="9340854"/>
            <a:ext cx="694649" cy="709316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9" name="Oval 568"/>
          <p:cNvSpPr/>
          <p:nvPr/>
        </p:nvSpPr>
        <p:spPr bwMode="auto">
          <a:xfrm>
            <a:off x="23998202" y="9340854"/>
            <a:ext cx="694649" cy="709316"/>
          </a:xfrm>
          <a:prstGeom prst="ellipse">
            <a:avLst/>
          </a:prstGeom>
          <a:solidFill>
            <a:srgbClr val="FFFFF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0" name="Oval 569"/>
          <p:cNvSpPr/>
          <p:nvPr/>
        </p:nvSpPr>
        <p:spPr bwMode="auto">
          <a:xfrm>
            <a:off x="24872761" y="9340854"/>
            <a:ext cx="694649" cy="709316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</a:t>
            </a:r>
            <a:endParaRPr kumimoji="0" lang="en-US" sz="32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1" name="Oval 570"/>
          <p:cNvSpPr/>
          <p:nvPr/>
        </p:nvSpPr>
        <p:spPr bwMode="auto">
          <a:xfrm>
            <a:off x="25747320" y="9340854"/>
            <a:ext cx="694649" cy="709316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2" name="Oval 571"/>
          <p:cNvSpPr/>
          <p:nvPr/>
        </p:nvSpPr>
        <p:spPr bwMode="auto">
          <a:xfrm>
            <a:off x="26621879" y="9340854"/>
            <a:ext cx="694649" cy="709316"/>
          </a:xfrm>
          <a:prstGeom prst="ellipse">
            <a:avLst/>
          </a:prstGeom>
          <a:solidFill>
            <a:srgbClr val="BFBFB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3" name="Oval 572"/>
          <p:cNvSpPr/>
          <p:nvPr/>
        </p:nvSpPr>
        <p:spPr bwMode="auto">
          <a:xfrm>
            <a:off x="27496437" y="9340854"/>
            <a:ext cx="694649" cy="709316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4" name="Oval 573"/>
          <p:cNvSpPr/>
          <p:nvPr/>
        </p:nvSpPr>
        <p:spPr bwMode="auto">
          <a:xfrm>
            <a:off x="20624904" y="12907318"/>
            <a:ext cx="694649" cy="709316"/>
          </a:xfrm>
          <a:prstGeom prst="ellipse">
            <a:avLst/>
          </a:prstGeom>
          <a:solidFill>
            <a:srgbClr val="2D2D8A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endParaRPr kumimoji="0" lang="en-US" sz="32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5" name="Oval 574"/>
          <p:cNvSpPr/>
          <p:nvPr/>
        </p:nvSpPr>
        <p:spPr bwMode="auto">
          <a:xfrm>
            <a:off x="21488468" y="12907318"/>
            <a:ext cx="694649" cy="709316"/>
          </a:xfrm>
          <a:prstGeom prst="ellipse">
            <a:avLst/>
          </a:prstGeom>
          <a:solidFill>
            <a:srgbClr val="DAEDEF">
              <a:lumMod val="7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6" name="Oval 575"/>
          <p:cNvSpPr/>
          <p:nvPr/>
        </p:nvSpPr>
        <p:spPr bwMode="auto">
          <a:xfrm>
            <a:off x="22352032" y="12907318"/>
            <a:ext cx="694649" cy="709316"/>
          </a:xfrm>
          <a:prstGeom prst="ellipse">
            <a:avLst/>
          </a:prstGeom>
          <a:solidFill>
            <a:srgbClr val="EEF875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7" name="Oval 576"/>
          <p:cNvSpPr/>
          <p:nvPr/>
        </p:nvSpPr>
        <p:spPr bwMode="auto">
          <a:xfrm>
            <a:off x="23215596" y="12907318"/>
            <a:ext cx="694649" cy="709316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</a:t>
            </a:r>
            <a:endParaRPr kumimoji="0" lang="en-US" sz="32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8" name="Oval 577"/>
          <p:cNvSpPr/>
          <p:nvPr/>
        </p:nvSpPr>
        <p:spPr bwMode="auto">
          <a:xfrm>
            <a:off x="24079159" y="12907318"/>
            <a:ext cx="694649" cy="709316"/>
          </a:xfrm>
          <a:prstGeom prst="ellipse">
            <a:avLst/>
          </a:prstGeom>
          <a:solidFill>
            <a:srgbClr val="E8B2B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9" name="Oval 578"/>
          <p:cNvSpPr/>
          <p:nvPr/>
        </p:nvSpPr>
        <p:spPr bwMode="auto">
          <a:xfrm>
            <a:off x="24942725" y="12907318"/>
            <a:ext cx="694649" cy="709316"/>
          </a:xfrm>
          <a:prstGeom prst="ellipse">
            <a:avLst/>
          </a:prstGeom>
          <a:solidFill>
            <a:srgbClr val="F590D8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0"/>
            </a:lightRig>
          </a:scene3d>
          <a:sp3d extrusionH="25400" contourW="19050" prstMaterial="softEdge">
            <a:bevelB w="120650" h="107950"/>
          </a:sp3d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sz="3200" b="0" i="0" u="none" strike="noStrike" kern="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0" name="Trapezoid 579"/>
          <p:cNvSpPr/>
          <p:nvPr/>
        </p:nvSpPr>
        <p:spPr bwMode="auto">
          <a:xfrm flipV="1">
            <a:off x="18126165" y="10220346"/>
            <a:ext cx="9994957" cy="2614964"/>
          </a:xfrm>
          <a:prstGeom prst="trapezoid">
            <a:avLst>
              <a:gd name="adj" fmla="val 70319"/>
            </a:avLst>
          </a:prstGeom>
          <a:gradFill flip="none" rotWithShape="1">
            <a:gsLst>
              <a:gs pos="18000">
                <a:srgbClr val="BBE0E3">
                  <a:lumMod val="50000"/>
                  <a:alpha val="32000"/>
                </a:srgbClr>
              </a:gs>
              <a:gs pos="83000">
                <a:srgbClr val="B7F5FB"/>
              </a:gs>
              <a:gs pos="100000">
                <a:srgbClr val="FFFFFF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81" name="Rectangle 580"/>
          <p:cNvSpPr/>
          <p:nvPr/>
        </p:nvSpPr>
        <p:spPr>
          <a:xfrm>
            <a:off x="20828619" y="7938766"/>
            <a:ext cx="49090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(1) Document </a:t>
            </a:r>
            <a:r>
              <a:rPr kumimoji="0" lang="en-US" sz="3200" b="1" i="0" u="none" strike="noStrike" kern="0" cap="small" spc="0" normalizeH="0" baseline="0" noProof="0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Arial"/>
                <a:cs typeface="Arial"/>
              </a:rPr>
              <a:t>Expansion</a:t>
            </a:r>
            <a:endParaRPr kumimoji="0" lang="en-US" sz="3200" b="1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82" name="Rectangle 581"/>
          <p:cNvSpPr/>
          <p:nvPr/>
        </p:nvSpPr>
        <p:spPr>
          <a:xfrm>
            <a:off x="19892515" y="11107118"/>
            <a:ext cx="725250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kern="0" dirty="0">
                <a:solidFill>
                  <a:sysClr val="windowText" lastClr="000000"/>
                </a:solidFill>
              </a:rPr>
              <a:t>(2) 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Clustering, Filtering and Ranking</a:t>
            </a:r>
            <a:endParaRPr lang="en-US" sz="32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83" name="Rectangle 582"/>
          <p:cNvSpPr/>
          <p:nvPr/>
        </p:nvSpPr>
        <p:spPr>
          <a:xfrm>
            <a:off x="15364466" y="9018886"/>
            <a:ext cx="25118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b) Expanded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Entities</a:t>
            </a:r>
            <a:endParaRPr kumimoji="0" lang="en-US" sz="3200" b="0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84" name="Rectangle 583"/>
          <p:cNvSpPr/>
          <p:nvPr/>
        </p:nvSpPr>
        <p:spPr>
          <a:xfrm>
            <a:off x="16004083" y="13031051"/>
            <a:ext cx="401624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c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Re-ranked Entities</a:t>
            </a:r>
            <a:endParaRPr kumimoji="0" lang="en-US" sz="3200" b="0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85" name="Rectangle 584"/>
          <p:cNvSpPr/>
          <p:nvPr/>
        </p:nvSpPr>
        <p:spPr>
          <a:xfrm>
            <a:off x="16508139" y="5562501"/>
            <a:ext cx="410761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Entities from Video</a:t>
            </a:r>
            <a:endParaRPr kumimoji="0" lang="en-US" sz="3200" b="0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92" name="Rectangle 6"/>
          <p:cNvSpPr>
            <a:spLocks noChangeArrowheads="1"/>
          </p:cNvSpPr>
          <p:nvPr/>
        </p:nvSpPr>
        <p:spPr bwMode="auto">
          <a:xfrm>
            <a:off x="803040" y="4410374"/>
            <a:ext cx="13688875" cy="131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2855" tIns="21428" rIns="42855" bIns="21428" anchor="t"/>
          <a:lstStyle/>
          <a:p>
            <a:pPr algn="ctr">
              <a:defRPr/>
            </a:pPr>
            <a:r>
              <a:rPr lang="en-US" sz="5800" b="1" dirty="0" smtClean="0">
                <a:solidFill>
                  <a:srgbClr val="00A2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The problem: Annotating Newscasts</a:t>
            </a:r>
            <a:endParaRPr lang="en-US" sz="5800" b="1" dirty="0">
              <a:solidFill>
                <a:srgbClr val="00A2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93" name="Picture 5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779" y="5418485"/>
            <a:ext cx="6336704" cy="3744417"/>
          </a:xfrm>
          <a:prstGeom prst="rect">
            <a:avLst/>
          </a:prstGeom>
        </p:spPr>
      </p:pic>
      <p:pic>
        <p:nvPicPr>
          <p:cNvPr id="594" name="Picture 593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C"/>
              </a:clrFrom>
              <a:clrTo>
                <a:srgbClr val="FFFFFC">
                  <a:alpha val="0"/>
                </a:srgbClr>
              </a:clrTo>
            </a:clrChange>
            <a:alphaModFix/>
          </a:blip>
          <a:srcRect l="-6559" t="347" r="5802" b="-347"/>
          <a:stretch/>
        </p:blipFill>
        <p:spPr>
          <a:xfrm>
            <a:off x="4122763" y="5674927"/>
            <a:ext cx="6192688" cy="2983919"/>
          </a:xfrm>
          <a:prstGeom prst="rect">
            <a:avLst/>
          </a:prstGeom>
          <a:scene3d>
            <a:camera prst="orthographicFront"/>
            <a:lightRig rig="threePt" dir="t"/>
          </a:scene3d>
          <a:sp3d z="-285750"/>
        </p:spPr>
      </p:pic>
      <p:sp>
        <p:nvSpPr>
          <p:cNvPr id="599" name="Rectangle 598"/>
          <p:cNvSpPr/>
          <p:nvPr/>
        </p:nvSpPr>
        <p:spPr>
          <a:xfrm>
            <a:off x="8828809" y="9090894"/>
            <a:ext cx="982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small" spc="0" normalizeH="0" baseline="0" noProof="0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/>
                <a:uLnTx/>
                <a:uFillTx/>
                <a:cs typeface="Chalkduster"/>
              </a:rPr>
              <a:t>OCR</a:t>
            </a:r>
            <a:endParaRPr kumimoji="0" lang="en-US" sz="2800" b="0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cs typeface="Chalkduster"/>
            </a:endParaRPr>
          </a:p>
        </p:txBody>
      </p:sp>
      <p:sp>
        <p:nvSpPr>
          <p:cNvPr id="600" name="Rectangle 599"/>
          <p:cNvSpPr/>
          <p:nvPr/>
        </p:nvSpPr>
        <p:spPr>
          <a:xfrm>
            <a:off x="4842843" y="9090894"/>
            <a:ext cx="1826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small" spc="0" normalizeH="0" baseline="0" noProof="0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/>
                <a:uLnTx/>
                <a:uFillTx/>
                <a:cs typeface="Chalkduster"/>
              </a:rPr>
              <a:t>Metadata</a:t>
            </a:r>
            <a:endParaRPr kumimoji="0" lang="en-US" sz="2800" b="0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cs typeface="Chalkduster"/>
            </a:endParaRPr>
          </a:p>
        </p:txBody>
      </p:sp>
      <p:sp>
        <p:nvSpPr>
          <p:cNvPr id="601" name="Rectangle 600"/>
          <p:cNvSpPr/>
          <p:nvPr/>
        </p:nvSpPr>
        <p:spPr>
          <a:xfrm>
            <a:off x="954411" y="9090894"/>
            <a:ext cx="1796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small" spc="0" normalizeH="0" baseline="0" noProof="0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/>
                <a:uLnTx/>
                <a:uFillTx/>
                <a:cs typeface="Chalkduster"/>
              </a:rPr>
              <a:t>Subtitles</a:t>
            </a:r>
            <a:endParaRPr kumimoji="0" lang="en-US" sz="2800" b="0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cs typeface="Chalkduster"/>
            </a:endParaRPr>
          </a:p>
        </p:txBody>
      </p:sp>
      <p:sp>
        <p:nvSpPr>
          <p:cNvPr id="602" name="Rectangle 601"/>
          <p:cNvSpPr/>
          <p:nvPr/>
        </p:nvSpPr>
        <p:spPr>
          <a:xfrm>
            <a:off x="11971635" y="9090894"/>
            <a:ext cx="2204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small" spc="0" normalizeH="0" baseline="0" noProof="0" dirty="0" smtClean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/>
                <a:uLnTx/>
                <a:uFillTx/>
                <a:cs typeface="Chalkduster"/>
              </a:rPr>
              <a:t>Visual Cues</a:t>
            </a:r>
            <a:endParaRPr kumimoji="0" lang="en-US" sz="2800" b="0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cs typeface="Chalkduster"/>
            </a:endParaRPr>
          </a:p>
        </p:txBody>
      </p:sp>
      <p:pic>
        <p:nvPicPr>
          <p:cNvPr id="603" name="Picture 602" descr="Screen Shot 2014-04-04 at 2.44.18 PM.p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406"/>
          <a:stretch/>
        </p:blipFill>
        <p:spPr>
          <a:xfrm>
            <a:off x="810395" y="9810974"/>
            <a:ext cx="2059624" cy="2511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05" name="Picture 604" descr="Screen Shot 2014-04-04 at 2.45.39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07" y="10243022"/>
            <a:ext cx="598567" cy="504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6" name="Picture 605" descr="Screen Shot 2014-04-04 at 2.46.18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87" y="11323142"/>
            <a:ext cx="2732069" cy="360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7" name="Content Placeholder 2"/>
          <p:cNvSpPr txBox="1">
            <a:spLocks/>
          </p:cNvSpPr>
          <p:nvPr/>
        </p:nvSpPr>
        <p:spPr bwMode="auto">
          <a:xfrm>
            <a:off x="11323563" y="10099006"/>
            <a:ext cx="381642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800" dirty="0" err="1" smtClean="0"/>
              <a:t>LSCOM:Face</a:t>
            </a:r>
            <a:endParaRPr lang="en-US" sz="2800" dirty="0"/>
          </a:p>
          <a:p>
            <a:pPr lvl="1"/>
            <a:r>
              <a:rPr lang="en-US" sz="2800" dirty="0" err="1" smtClean="0"/>
              <a:t>LSCOM:Building</a:t>
            </a:r>
            <a:endParaRPr lang="en-US" sz="2800" dirty="0" smtClean="0"/>
          </a:p>
          <a:p>
            <a:pPr lvl="1"/>
            <a:r>
              <a:rPr lang="en-US" sz="2800" dirty="0" err="1" smtClean="0"/>
              <a:t>LSCOM:Animal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492" t="1" b="36825"/>
          <a:stretch/>
        </p:blipFill>
        <p:spPr>
          <a:xfrm>
            <a:off x="4626819" y="9882981"/>
            <a:ext cx="2350749" cy="2410993"/>
          </a:xfrm>
          <a:prstGeom prst="rect">
            <a:avLst/>
          </a:prstGeom>
        </p:spPr>
      </p:pic>
      <p:sp>
        <p:nvSpPr>
          <p:cNvPr id="612" name="Rectangle 611"/>
          <p:cNvSpPr/>
          <p:nvPr/>
        </p:nvSpPr>
        <p:spPr>
          <a:xfrm>
            <a:off x="1386459" y="12907318"/>
            <a:ext cx="12766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In which </a:t>
            </a:r>
            <a:r>
              <a:rPr lang="en-US" sz="4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Russian </a:t>
            </a:r>
            <a:r>
              <a:rPr lang="en-US" sz="4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airport is </a:t>
            </a:r>
            <a:r>
              <a:rPr lang="en-US" sz="4000" i="1" cap="small" dirty="0" smtClean="0">
                <a:ln w="9000" cmpd="sng">
                  <a:noFill/>
                  <a:prstDash val="solid"/>
                </a:ln>
                <a:solidFill>
                  <a:srgbClr val="FF0000"/>
                </a:solidFill>
                <a:cs typeface="Chalkduster"/>
              </a:rPr>
              <a:t>he giving the interview?</a:t>
            </a:r>
            <a:endParaRPr lang="en-US" sz="4000" i="1" cap="small" dirty="0">
              <a:ln w="9000" cmpd="sng">
                <a:noFill/>
                <a:prstDash val="solid"/>
              </a:ln>
              <a:solidFill>
                <a:srgbClr val="FF0000"/>
              </a:solidFill>
              <a:cs typeface="Chalkduster"/>
            </a:endParaRPr>
          </a:p>
        </p:txBody>
      </p:sp>
      <p:sp>
        <p:nvSpPr>
          <p:cNvPr id="613" name="Rectangle 6"/>
          <p:cNvSpPr>
            <a:spLocks noChangeArrowheads="1"/>
          </p:cNvSpPr>
          <p:nvPr/>
        </p:nvSpPr>
        <p:spPr bwMode="auto">
          <a:xfrm>
            <a:off x="1026419" y="29469158"/>
            <a:ext cx="13033659" cy="109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764" tIns="44383" rIns="88764" bIns="44383" anchor="t"/>
          <a:lstStyle/>
          <a:p>
            <a:pPr>
              <a:defRPr/>
            </a:pPr>
            <a:r>
              <a:rPr lang="en-US" sz="5800" b="1" dirty="0" smtClean="0">
                <a:solidFill>
                  <a:srgbClr val="00A2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Feeding TV Application</a:t>
            </a:r>
            <a:endParaRPr lang="en-US" sz="5800" b="1" dirty="0">
              <a:solidFill>
                <a:srgbClr val="00A2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4" name="Rectangle 8"/>
          <p:cNvSpPr>
            <a:spLocks noChangeArrowheads="1"/>
          </p:cNvSpPr>
          <p:nvPr/>
        </p:nvSpPr>
        <p:spPr bwMode="auto">
          <a:xfrm>
            <a:off x="450355" y="27524942"/>
            <a:ext cx="13033448" cy="9001000"/>
          </a:xfrm>
          <a:prstGeom prst="rect">
            <a:avLst/>
          </a:prstGeom>
          <a:ln>
            <a:headEnd/>
            <a:tailEnd/>
          </a:ln>
          <a:effectLst>
            <a:innerShdw blurRad="215900" dist="63500">
              <a:schemeClr val="tx2">
                <a:alpha val="89000"/>
              </a:scheme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17826" tIns="8913" rIns="17826" bIns="8913" anchor="ctr"/>
          <a:lstStyle/>
          <a:p>
            <a:pPr defTabSz="2842344">
              <a:defRPr/>
            </a:pP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6" name="Rectangle 6"/>
          <p:cNvSpPr>
            <a:spLocks noChangeArrowheads="1"/>
          </p:cNvSpPr>
          <p:nvPr/>
        </p:nvSpPr>
        <p:spPr bwMode="auto">
          <a:xfrm>
            <a:off x="522363" y="27649257"/>
            <a:ext cx="12745417" cy="109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764" tIns="44383" rIns="88764" bIns="44383" anchor="t"/>
          <a:lstStyle/>
          <a:p>
            <a:pPr algn="ctr">
              <a:defRPr/>
            </a:pPr>
            <a:r>
              <a:rPr lang="en-US" sz="5800" b="1" dirty="0" smtClean="0">
                <a:solidFill>
                  <a:srgbClr val="00A2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Results: Edward Snowden Asylum </a:t>
            </a:r>
            <a:endParaRPr lang="en-US" sz="5800" b="1" dirty="0">
              <a:solidFill>
                <a:srgbClr val="00A2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51244" y="29181126"/>
            <a:ext cx="15590343" cy="5644387"/>
          </a:xfrm>
          <a:prstGeom prst="rect">
            <a:avLst/>
          </a:prstGeom>
        </p:spPr>
      </p:pic>
      <p:pic>
        <p:nvPicPr>
          <p:cNvPr id="632" name="Picture 631" descr="Screen Shot 2014-04-04 at 12.29.19 PM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47" y="28533054"/>
            <a:ext cx="9445877" cy="2947595"/>
          </a:xfrm>
          <a:prstGeom prst="rect">
            <a:avLst/>
          </a:prstGeom>
        </p:spPr>
      </p:pic>
      <p:pic>
        <p:nvPicPr>
          <p:cNvPr id="633" name="Picture 632" descr="Screen Shot 2014-04-04 at 12.30.41 PM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/>
          <a:stretch/>
        </p:blipFill>
        <p:spPr>
          <a:xfrm>
            <a:off x="729595" y="31917430"/>
            <a:ext cx="12562607" cy="4472144"/>
          </a:xfrm>
          <a:prstGeom prst="rect">
            <a:avLst/>
          </a:prstGeom>
        </p:spPr>
      </p:pic>
      <p:sp>
        <p:nvSpPr>
          <p:cNvPr id="634" name="Trapezoid 633"/>
          <p:cNvSpPr/>
          <p:nvPr/>
        </p:nvSpPr>
        <p:spPr bwMode="auto">
          <a:xfrm>
            <a:off x="585579" y="31567867"/>
            <a:ext cx="12754208" cy="493579"/>
          </a:xfrm>
          <a:prstGeom prst="trapezoid">
            <a:avLst>
              <a:gd name="adj" fmla="val 285791"/>
            </a:avLst>
          </a:prstGeom>
          <a:gradFill flip="none" rotWithShape="1">
            <a:gsLst>
              <a:gs pos="18000">
                <a:srgbClr val="BBE0E3">
                  <a:lumMod val="50000"/>
                  <a:alpha val="32000"/>
                </a:srgbClr>
              </a:gs>
              <a:gs pos="99000">
                <a:srgbClr val="B7F5FB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35" name="Rectangle 634"/>
          <p:cNvSpPr/>
          <p:nvPr/>
        </p:nvSpPr>
        <p:spPr>
          <a:xfrm>
            <a:off x="3978747" y="31485382"/>
            <a:ext cx="58453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kern="0" dirty="0">
                <a:solidFill>
                  <a:sysClr val="windowText" lastClr="000000"/>
                </a:solidFill>
              </a:rPr>
              <a:t>Named 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Entity </a:t>
            </a:r>
            <a:r>
              <a:rPr lang="en-US" sz="3200" b="1" kern="0" dirty="0">
                <a:solidFill>
                  <a:sysClr val="windowText" lastClr="000000"/>
                </a:solidFill>
              </a:rPr>
              <a:t>Expansion</a:t>
            </a:r>
            <a:endParaRPr lang="en-US" sz="32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647" name="Rectangle 646"/>
          <p:cNvSpPr/>
          <p:nvPr/>
        </p:nvSpPr>
        <p:spPr>
          <a:xfrm>
            <a:off x="16845969" y="35085782"/>
            <a:ext cx="28989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noProof="0" dirty="0" smtClean="0">
                <a:solidFill>
                  <a:sysClr val="windowText" lastClr="000000"/>
                </a:solidFill>
              </a:rPr>
              <a:t>Passive Mode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noProof="0" dirty="0" smtClean="0">
                <a:solidFill>
                  <a:sysClr val="windowText" lastClr="000000"/>
                </a:solidFill>
              </a:rPr>
              <a:t>Slide show</a:t>
            </a:r>
            <a:endParaRPr kumimoji="0" lang="en-US" sz="3200" b="0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49" name="Rectangle 648"/>
          <p:cNvSpPr/>
          <p:nvPr/>
        </p:nvSpPr>
        <p:spPr>
          <a:xfrm>
            <a:off x="23529234" y="35085782"/>
            <a:ext cx="48602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noProof="0" dirty="0" smtClean="0">
                <a:solidFill>
                  <a:sysClr val="windowText" lastClr="000000"/>
                </a:solidFill>
              </a:rPr>
              <a:t>Active Mode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noProof="0" dirty="0" smtClean="0">
                <a:solidFill>
                  <a:sysClr val="windowText" lastClr="000000"/>
                </a:solidFill>
              </a:rPr>
              <a:t>5 Dimensions Enrichment</a:t>
            </a:r>
            <a:endParaRPr kumimoji="0" lang="en-US" sz="3200" b="0" i="0" u="none" strike="noStrike" kern="0" cap="sm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67" name="TextBox 666"/>
          <p:cNvSpPr txBox="1"/>
          <p:nvPr/>
        </p:nvSpPr>
        <p:spPr>
          <a:xfrm>
            <a:off x="450355" y="34098289"/>
            <a:ext cx="40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68" name="TextBox 667"/>
          <p:cNvSpPr txBox="1"/>
          <p:nvPr/>
        </p:nvSpPr>
        <p:spPr>
          <a:xfrm>
            <a:off x="450355" y="34389183"/>
            <a:ext cx="40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2000" dirty="0">
              <a:solidFill>
                <a:srgbClr val="418B42"/>
              </a:solidFill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450355" y="32277470"/>
            <a:ext cx="45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2000" dirty="0"/>
          </a:p>
        </p:txBody>
      </p:sp>
      <p:sp>
        <p:nvSpPr>
          <p:cNvPr id="670" name="TextBox 669"/>
          <p:cNvSpPr txBox="1"/>
          <p:nvPr/>
        </p:nvSpPr>
        <p:spPr>
          <a:xfrm>
            <a:off x="450355" y="32537587"/>
            <a:ext cx="45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2000" dirty="0"/>
          </a:p>
        </p:txBody>
      </p:sp>
      <p:sp>
        <p:nvSpPr>
          <p:cNvPr id="671" name="TextBox 670"/>
          <p:cNvSpPr txBox="1"/>
          <p:nvPr/>
        </p:nvSpPr>
        <p:spPr>
          <a:xfrm>
            <a:off x="450355" y="32797704"/>
            <a:ext cx="45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2000" dirty="0"/>
          </a:p>
        </p:txBody>
      </p:sp>
      <p:sp>
        <p:nvSpPr>
          <p:cNvPr id="672" name="TextBox 671"/>
          <p:cNvSpPr txBox="1"/>
          <p:nvPr/>
        </p:nvSpPr>
        <p:spPr>
          <a:xfrm>
            <a:off x="450355" y="33057821"/>
            <a:ext cx="45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2000" dirty="0"/>
          </a:p>
        </p:txBody>
      </p:sp>
      <p:sp>
        <p:nvSpPr>
          <p:cNvPr id="673" name="TextBox 672"/>
          <p:cNvSpPr txBox="1"/>
          <p:nvPr/>
        </p:nvSpPr>
        <p:spPr>
          <a:xfrm>
            <a:off x="450355" y="33838172"/>
            <a:ext cx="40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2000" dirty="0">
              <a:solidFill>
                <a:srgbClr val="418B42"/>
              </a:solidFill>
            </a:endParaRPr>
          </a:p>
        </p:txBody>
      </p:sp>
      <p:sp>
        <p:nvSpPr>
          <p:cNvPr id="674" name="TextBox 673"/>
          <p:cNvSpPr txBox="1"/>
          <p:nvPr/>
        </p:nvSpPr>
        <p:spPr>
          <a:xfrm>
            <a:off x="450355" y="33578055"/>
            <a:ext cx="408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418B42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US" sz="2000" dirty="0">
              <a:solidFill>
                <a:srgbClr val="418B42"/>
              </a:solidFill>
            </a:endParaRPr>
          </a:p>
        </p:txBody>
      </p:sp>
      <p:sp>
        <p:nvSpPr>
          <p:cNvPr id="675" name="TextBox 674"/>
          <p:cNvSpPr txBox="1"/>
          <p:nvPr/>
        </p:nvSpPr>
        <p:spPr>
          <a:xfrm>
            <a:off x="450355" y="33317938"/>
            <a:ext cx="3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76" name="TextBox 675"/>
          <p:cNvSpPr txBox="1"/>
          <p:nvPr/>
        </p:nvSpPr>
        <p:spPr>
          <a:xfrm>
            <a:off x="450355" y="34909417"/>
            <a:ext cx="3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77" name="TextBox 676"/>
          <p:cNvSpPr txBox="1"/>
          <p:nvPr/>
        </p:nvSpPr>
        <p:spPr>
          <a:xfrm>
            <a:off x="450355" y="34649300"/>
            <a:ext cx="3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78" name="TextBox 677"/>
          <p:cNvSpPr txBox="1"/>
          <p:nvPr/>
        </p:nvSpPr>
        <p:spPr>
          <a:xfrm>
            <a:off x="450355" y="35169534"/>
            <a:ext cx="3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79" name="TextBox 678"/>
          <p:cNvSpPr txBox="1"/>
          <p:nvPr/>
        </p:nvSpPr>
        <p:spPr>
          <a:xfrm>
            <a:off x="450355" y="35429651"/>
            <a:ext cx="3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80" name="TextBox 679"/>
          <p:cNvSpPr txBox="1"/>
          <p:nvPr/>
        </p:nvSpPr>
        <p:spPr>
          <a:xfrm>
            <a:off x="450355" y="35949878"/>
            <a:ext cx="3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6579" y="15424917"/>
            <a:ext cx="24986776" cy="11595969"/>
          </a:xfrm>
          <a:prstGeom prst="rect">
            <a:avLst/>
          </a:prstGeom>
        </p:spPr>
      </p:pic>
      <p:sp>
        <p:nvSpPr>
          <p:cNvPr id="681" name="TextBox 680"/>
          <p:cNvSpPr txBox="1"/>
          <p:nvPr/>
        </p:nvSpPr>
        <p:spPr>
          <a:xfrm>
            <a:off x="450355" y="35689768"/>
            <a:ext cx="3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✚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85" name="Rectangle 6"/>
          <p:cNvSpPr>
            <a:spLocks noChangeArrowheads="1"/>
          </p:cNvSpPr>
          <p:nvPr/>
        </p:nvSpPr>
        <p:spPr bwMode="auto">
          <a:xfrm>
            <a:off x="7071001" y="14287815"/>
            <a:ext cx="15989866" cy="2036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8764" tIns="44383" rIns="88764" bIns="44383" anchor="t"/>
          <a:lstStyle/>
          <a:p>
            <a:pPr algn="ctr">
              <a:defRPr/>
            </a:pPr>
            <a:r>
              <a:rPr lang="en-US" sz="5800" b="1" dirty="0">
                <a:solidFill>
                  <a:srgbClr val="00A2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The Approach: Named Entity Expansion</a:t>
            </a:r>
            <a:endParaRPr lang="en-US" sz="5800" b="1" dirty="0">
              <a:solidFill>
                <a:srgbClr val="00A2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86" name="Rectangle 685"/>
          <p:cNvSpPr/>
          <p:nvPr/>
        </p:nvSpPr>
        <p:spPr>
          <a:xfrm>
            <a:off x="25873942" y="12691294"/>
            <a:ext cx="381166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Relevancy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Representativeness</a:t>
            </a:r>
            <a:endParaRPr lang="en-US" sz="3200" kern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2" grpId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9608</TotalTime>
  <Words>293</Words>
  <Application>Microsoft Macintosh PowerPoint</Application>
  <PresentationFormat>Custom</PresentationFormat>
  <Paragraphs>86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Thème Office</vt:lpstr>
      <vt:lpstr>PowerPoint Presentation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Laurence Grammare</dc:creator>
  <cp:lastModifiedBy>IT Service</cp:lastModifiedBy>
  <cp:revision>220</cp:revision>
  <cp:lastPrinted>2014-05-13T10:12:00Z</cp:lastPrinted>
  <dcterms:created xsi:type="dcterms:W3CDTF">2009-03-09T11:01:05Z</dcterms:created>
  <dcterms:modified xsi:type="dcterms:W3CDTF">2014-05-13T10:37:40Z</dcterms:modified>
</cp:coreProperties>
</file>